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69" r:id="rId9"/>
    <p:sldId id="272" r:id="rId10"/>
    <p:sldId id="263" r:id="rId11"/>
    <p:sldId id="262" r:id="rId12"/>
    <p:sldId id="264" r:id="rId13"/>
    <p:sldId id="265" r:id="rId14"/>
    <p:sldId id="266" r:id="rId15"/>
    <p:sldId id="270" r:id="rId16"/>
    <p:sldId id="267" r:id="rId17"/>
    <p:sldId id="268" r:id="rId18"/>
    <p:sldId id="273" r:id="rId1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71"/>
    <p:restoredTop sz="94599"/>
  </p:normalViewPr>
  <p:slideViewPr>
    <p:cSldViewPr snapToGrid="0" snapToObjects="1">
      <p:cViewPr>
        <p:scale>
          <a:sx n="82" d="100"/>
          <a:sy n="82" d="100"/>
        </p:scale>
        <p:origin x="-102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B834F4BE-D24C-1B43-83F0-A7EAB30AE6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E877C1B9-FD6F-B34C-8937-FD6E13838D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974AB211-E469-2C44-9E0E-8528D07B2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06180-390C-2543-8A62-F35A36A2FB63}" type="datetimeFigureOut">
              <a:rPr lang="tr-TR" smtClean="0"/>
              <a:t>2.12.2021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4283BF51-7B20-0245-B062-8D7C5ECB5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879F3726-7F9F-B142-9FAE-D7BB0BB4F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3FD6A-CAF5-2B45-84CF-D37D369309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7373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3B1609F3-2DA8-454A-BBAD-6CEA3BF78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xmlns="" id="{9BB815D2-DD79-E94B-9FF3-F93737662B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F5C41BF5-CAE1-6947-8317-2EBF551EE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06180-390C-2543-8A62-F35A36A2FB63}" type="datetimeFigureOut">
              <a:rPr lang="tr-TR" smtClean="0"/>
              <a:t>2.12.2021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76B85CAC-5F81-5347-8CF3-7E7144A99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15FFC9F8-D53C-CA48-A915-369FED594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3FD6A-CAF5-2B45-84CF-D37D369309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0813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xmlns="" id="{B1CA7CFB-2E60-DE4D-ACE1-697146DE6F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xmlns="" id="{47371E29-49BB-2D4D-8F45-29E92FA637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6D1D7B23-3481-A745-8E32-0EE838812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06180-390C-2543-8A62-F35A36A2FB63}" type="datetimeFigureOut">
              <a:rPr lang="tr-TR" smtClean="0"/>
              <a:t>2.12.2021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EAD64962-9297-C34D-B82B-810A47BA9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85798E16-2599-CC4D-A5DB-43F298377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3FD6A-CAF5-2B45-84CF-D37D369309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1971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8754C1A6-7F52-D549-8E1F-28A38A65D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4FC2B11D-74B0-B34C-B2B0-5F10ADCE84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07BAFA40-A893-1547-B906-F6FA314A3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06180-390C-2543-8A62-F35A36A2FB63}" type="datetimeFigureOut">
              <a:rPr lang="tr-TR" smtClean="0"/>
              <a:t>2.12.2021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8D6976DF-4395-F742-8ACC-B91B7E64A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BCE8B665-DD87-AF41-9D3F-8F9233767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3FD6A-CAF5-2B45-84CF-D37D369309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2062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8A9F3DBB-5D76-9940-89B6-45E9A0791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29059875-FB0F-A848-BC2E-C89CC643E2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311FC768-D88C-0648-B7FC-29B1C466B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06180-390C-2543-8A62-F35A36A2FB63}" type="datetimeFigureOut">
              <a:rPr lang="tr-TR" smtClean="0"/>
              <a:t>2.12.2021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F13756F2-4D4C-CF4C-B6D8-348FBD658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1A8591A8-8AF5-B347-92C8-7AEDDFD70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3FD6A-CAF5-2B45-84CF-D37D369309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8092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70AEA048-DFD7-B143-92F8-B4C292030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2D026892-285D-0547-AE92-DCF2A534CB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xmlns="" id="{8C34F04E-2400-AA4E-B77A-D5D76AC2E6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8BC2EEB9-9F29-4A49-853C-6B086184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06180-390C-2543-8A62-F35A36A2FB63}" type="datetimeFigureOut">
              <a:rPr lang="tr-TR" smtClean="0"/>
              <a:t>2.12.2021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FD5452D7-2DCF-A242-A267-5424E1573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7F93D9B4-A91A-D74B-96FB-7BF821B27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3FD6A-CAF5-2B45-84CF-D37D369309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6224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0FEAC64B-5057-324D-8FC9-DA7296762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DABBE26E-F329-8743-85EB-B29453A2C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xmlns="" id="{5A78F79D-34DE-9C45-9BC8-84947732F9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xmlns="" id="{2A758098-9FE6-B443-956E-CEF2E912E7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xmlns="" id="{FF933A30-A445-CA4C-993C-0166A10D86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xmlns="" id="{6A9B09BF-AD68-4A48-8BF1-B4B48CB05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06180-390C-2543-8A62-F35A36A2FB63}" type="datetimeFigureOut">
              <a:rPr lang="tr-TR" smtClean="0"/>
              <a:t>2.12.2021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xmlns="" id="{4E67A08C-4087-CF42-8512-83A001E7A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xmlns="" id="{4BC208CF-F842-9645-969C-1E4961D56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3FD6A-CAF5-2B45-84CF-D37D369309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1458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D8B4B17D-F119-514F-B093-DB3902CC6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xmlns="" id="{BE2F2046-8CD8-2B4A-9EEA-B0C678588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06180-390C-2543-8A62-F35A36A2FB63}" type="datetimeFigureOut">
              <a:rPr lang="tr-TR" smtClean="0"/>
              <a:t>2.12.2021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xmlns="" id="{F9B24CCD-1E34-A241-A9BF-5BC90ACB6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xmlns="" id="{AC5EB3CF-C06E-014B-8B78-D3CD19973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3FD6A-CAF5-2B45-84CF-D37D369309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7987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xmlns="" id="{57DC0CCB-097B-644A-B188-4389653AC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06180-390C-2543-8A62-F35A36A2FB63}" type="datetimeFigureOut">
              <a:rPr lang="tr-TR" smtClean="0"/>
              <a:t>2.12.2021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xmlns="" id="{3E215E95-C224-A845-A7C8-0BDECBBB1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xmlns="" id="{5F376036-9664-B345-A1D3-22830708E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3FD6A-CAF5-2B45-84CF-D37D369309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2085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B4BCB419-15FF-944F-9B0B-77D28ED1D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FFA84D4B-0F97-C34F-8C77-6D490223E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xmlns="" id="{CC42A3CC-E5AC-5549-852A-9119EAEEC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36E0B83E-49B8-C841-8016-90B55DAE1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06180-390C-2543-8A62-F35A36A2FB63}" type="datetimeFigureOut">
              <a:rPr lang="tr-TR" smtClean="0"/>
              <a:t>2.12.2021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9DEE818E-1FC5-C549-9887-A369563BB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B1ED7370-05A5-354D-85EE-366405843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3FD6A-CAF5-2B45-84CF-D37D369309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4805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39530DB3-4E7B-F34A-9EEE-A21E08359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xmlns="" id="{389D66DA-FEBE-B847-928C-177FAFEDDA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xmlns="" id="{383E916D-FFEB-7F41-84FB-EE9C0AB161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A09138B6-B317-3F49-94ED-C1235EFB7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06180-390C-2543-8A62-F35A36A2FB63}" type="datetimeFigureOut">
              <a:rPr lang="tr-TR" smtClean="0"/>
              <a:t>2.12.2021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1D1BCA76-680B-D642-904B-3BD97FD7E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FC7E0F00-1321-654A-A2A6-19DB432CC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3FD6A-CAF5-2B45-84CF-D37D369309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2383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xmlns="" id="{F2D9774A-EC23-574C-BF8E-5FB15F4A6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07BC3F50-3E61-4744-841A-295335F88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AE147F74-1D4B-6E4E-9098-05B3700493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06180-390C-2543-8A62-F35A36A2FB63}" type="datetimeFigureOut">
              <a:rPr lang="tr-TR" smtClean="0"/>
              <a:t>2.12.2021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F50BB7B0-C7B4-0943-B6FA-E3CFD5DA08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877BCA48-A6F1-4946-BEC8-AFA61084D9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3FD6A-CAF5-2B45-84CF-D37D369309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5004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image" Target="../media/image1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54BFEB86-3E55-B645-84BD-52809ED34E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Ders Bilgi Paketi güncellemeleri için Bologna Bilgi Sistemi (BBS)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32652E42-8648-164D-AF5B-EF379AB19E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ÇAKÜ Sağlık Bilimleri Fakültesi</a:t>
            </a:r>
          </a:p>
        </p:txBody>
      </p:sp>
      <p:pic>
        <p:nvPicPr>
          <p:cNvPr id="5" name="Ses 4">
            <a:hlinkClick r:id="" action="ppaction://media"/>
            <a:extLst>
              <a:ext uri="{FF2B5EF4-FFF2-40B4-BE49-F238E27FC236}">
                <a16:creationId xmlns:a16="http://schemas.microsoft.com/office/drawing/2014/main" xmlns="" id="{6D51F60A-7967-0D44-A04F-D6177DA879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64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56"/>
    </mc:Choice>
    <mc:Fallback xmlns="">
      <p:transition spd="slow" advTm="43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xmlns="" id="{7A3518E2-00A9-6949-A19C-9AE210352E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214" y="253060"/>
            <a:ext cx="9207062" cy="6604940"/>
          </a:xfrm>
          <a:prstGeom prst="rect">
            <a:avLst/>
          </a:prstGeom>
        </p:spPr>
      </p:pic>
      <p:pic>
        <p:nvPicPr>
          <p:cNvPr id="3" name="Ses 2">
            <a:hlinkClick r:id="" action="ppaction://media"/>
            <a:extLst>
              <a:ext uri="{FF2B5EF4-FFF2-40B4-BE49-F238E27FC236}">
                <a16:creationId xmlns:a16="http://schemas.microsoft.com/office/drawing/2014/main" xmlns="" id="{10AB52CC-92F2-0D46-91CB-A37842ADCD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90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79"/>
    </mc:Choice>
    <mc:Fallback xmlns="">
      <p:transition spd="slow" advTm="107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xmlns="" id="{D1B2066A-B03C-D545-9B8D-44E710A460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50" y="685800"/>
            <a:ext cx="11925300" cy="5314950"/>
          </a:xfrm>
          <a:prstGeom prst="rect">
            <a:avLst/>
          </a:prstGeom>
        </p:spPr>
      </p:pic>
      <p:pic>
        <p:nvPicPr>
          <p:cNvPr id="3" name="Ses 2">
            <a:hlinkClick r:id="" action="ppaction://media"/>
            <a:extLst>
              <a:ext uri="{FF2B5EF4-FFF2-40B4-BE49-F238E27FC236}">
                <a16:creationId xmlns:a16="http://schemas.microsoft.com/office/drawing/2014/main" xmlns="" id="{6B47CB00-6A69-5249-AAC6-0033D95E77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29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655"/>
    </mc:Choice>
    <mc:Fallback xmlns="">
      <p:transition spd="slow" advTm="406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xmlns="" id="{48F820BF-3235-F443-B2F4-DF4DB06D70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2959"/>
            <a:ext cx="11468100" cy="3149600"/>
          </a:xfrm>
          <a:prstGeom prst="rect">
            <a:avLst/>
          </a:prstGeom>
        </p:spPr>
      </p:pic>
      <p:pic>
        <p:nvPicPr>
          <p:cNvPr id="3" name="Ses 2">
            <a:hlinkClick r:id="" action="ppaction://media"/>
            <a:extLst>
              <a:ext uri="{FF2B5EF4-FFF2-40B4-BE49-F238E27FC236}">
                <a16:creationId xmlns:a16="http://schemas.microsoft.com/office/drawing/2014/main" xmlns="" id="{F1EB0DFC-BE79-E541-8710-61D63B6705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70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832"/>
    </mc:Choice>
    <mc:Fallback xmlns="">
      <p:transition spd="slow" advTm="358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77BC5B34-E868-E840-BBF4-90C6BAD19C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566" y="441434"/>
            <a:ext cx="11106340" cy="1135117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751CA63B-703B-F246-8E19-984FCD97DCD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2653"/>
          <a:stretch/>
        </p:blipFill>
        <p:spPr>
          <a:xfrm>
            <a:off x="552566" y="1576551"/>
            <a:ext cx="11106340" cy="4840015"/>
          </a:xfrm>
          <a:prstGeom prst="rect">
            <a:avLst/>
          </a:prstGeom>
        </p:spPr>
      </p:pic>
      <p:pic>
        <p:nvPicPr>
          <p:cNvPr id="2" name="Ses 1">
            <a:hlinkClick r:id="" action="ppaction://media"/>
            <a:extLst>
              <a:ext uri="{FF2B5EF4-FFF2-40B4-BE49-F238E27FC236}">
                <a16:creationId xmlns:a16="http://schemas.microsoft.com/office/drawing/2014/main" xmlns="" id="{5B00B44A-2C8B-474F-B0D1-1DB4C4BAEB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84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67"/>
    </mc:Choice>
    <mc:Fallback xmlns="">
      <p:transition spd="slow" advTm="101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xmlns="" id="{B6DDE002-D85B-9C45-9DD1-089BEA900E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7377" y="1135117"/>
            <a:ext cx="11956108" cy="4471584"/>
          </a:xfrm>
          <a:prstGeom prst="rect">
            <a:avLst/>
          </a:prstGeom>
        </p:spPr>
      </p:pic>
      <p:pic>
        <p:nvPicPr>
          <p:cNvPr id="3" name="Ses 2">
            <a:hlinkClick r:id="" action="ppaction://media"/>
            <a:extLst>
              <a:ext uri="{FF2B5EF4-FFF2-40B4-BE49-F238E27FC236}">
                <a16:creationId xmlns:a16="http://schemas.microsoft.com/office/drawing/2014/main" xmlns="" id="{80DC41D9-CFDC-D94F-A48A-5ACA6B4971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94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46"/>
    </mc:Choice>
    <mc:Fallback xmlns="">
      <p:transition spd="slow" advTm="75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xmlns="" id="{BE03B752-A7F9-EA48-920F-1255036342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131" y="1545019"/>
            <a:ext cx="12050869" cy="2319283"/>
          </a:xfrm>
          <a:prstGeom prst="rect">
            <a:avLst/>
          </a:prstGeom>
        </p:spPr>
      </p:pic>
      <p:pic>
        <p:nvPicPr>
          <p:cNvPr id="3" name="Ses 2">
            <a:hlinkClick r:id="" action="ppaction://media"/>
            <a:extLst>
              <a:ext uri="{FF2B5EF4-FFF2-40B4-BE49-F238E27FC236}">
                <a16:creationId xmlns:a16="http://schemas.microsoft.com/office/drawing/2014/main" xmlns="" id="{80E15605-D886-E14E-AF61-5A58ACD41B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49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14"/>
    </mc:Choice>
    <mc:Fallback xmlns="">
      <p:transition spd="slow" advTm="360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xmlns="" id="{70B5B457-7F06-A841-A525-E50B12DAFF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301" y="788277"/>
            <a:ext cx="10593686" cy="1091110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A5FA07C2-CB20-5942-9620-68D55B7BAD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550" y="2346435"/>
            <a:ext cx="11518900" cy="3048000"/>
          </a:xfrm>
          <a:prstGeom prst="rect">
            <a:avLst/>
          </a:prstGeom>
        </p:spPr>
      </p:pic>
      <p:pic>
        <p:nvPicPr>
          <p:cNvPr id="4" name="Ses 3">
            <a:hlinkClick r:id="" action="ppaction://media"/>
            <a:extLst>
              <a:ext uri="{FF2B5EF4-FFF2-40B4-BE49-F238E27FC236}">
                <a16:creationId xmlns:a16="http://schemas.microsoft.com/office/drawing/2014/main" xmlns="" id="{04A5E41D-D549-5A47-9FDF-02C4897074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38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871"/>
    </mc:Choice>
    <mc:Fallback xmlns="">
      <p:transition spd="slow" advTm="288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xmlns="" id="{5984DD4B-5B7D-3345-838C-99FF98B63C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941" y="1065157"/>
            <a:ext cx="11762118" cy="4727686"/>
          </a:xfrm>
          <a:prstGeom prst="rect">
            <a:avLst/>
          </a:prstGeom>
        </p:spPr>
      </p:pic>
      <p:pic>
        <p:nvPicPr>
          <p:cNvPr id="3" name="Ses 2">
            <a:hlinkClick r:id="" action="ppaction://media"/>
            <a:extLst>
              <a:ext uri="{FF2B5EF4-FFF2-40B4-BE49-F238E27FC236}">
                <a16:creationId xmlns:a16="http://schemas.microsoft.com/office/drawing/2014/main" xmlns="" id="{EE79CDA3-2ED5-4E45-88EB-1B189C3DA7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80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641"/>
    </mc:Choice>
    <mc:Fallback xmlns="">
      <p:transition spd="slow" advTm="316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xmlns="" id="{F0D6892B-BC00-8F42-82B8-F80EA73A1641}"/>
              </a:ext>
            </a:extLst>
          </p:cNvPr>
          <p:cNvSpPr txBox="1"/>
          <p:nvPr/>
        </p:nvSpPr>
        <p:spPr>
          <a:xfrm>
            <a:off x="8085221" y="3814011"/>
            <a:ext cx="1238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teşekkürler</a:t>
            </a:r>
          </a:p>
        </p:txBody>
      </p:sp>
    </p:spTree>
    <p:extLst>
      <p:ext uri="{BB962C8B-B14F-4D97-AF65-F5344CB8AC3E}">
        <p14:creationId xmlns:p14="http://schemas.microsoft.com/office/powerpoint/2010/main" val="1801023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1A2FB8B2-AE3E-1B4D-947E-E861DBBC5D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83912"/>
            <a:ext cx="12192000" cy="4690175"/>
          </a:xfrm>
          <a:prstGeom prst="rect">
            <a:avLst/>
          </a:prstGeom>
        </p:spPr>
      </p:pic>
      <p:pic>
        <p:nvPicPr>
          <p:cNvPr id="3" name="Ses 2">
            <a:hlinkClick r:id="" action="ppaction://media"/>
            <a:extLst>
              <a:ext uri="{FF2B5EF4-FFF2-40B4-BE49-F238E27FC236}">
                <a16:creationId xmlns:a16="http://schemas.microsoft.com/office/drawing/2014/main" xmlns="" id="{3D0057A1-5B4B-D944-A3A9-389803D786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01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398"/>
    </mc:Choice>
    <mc:Fallback xmlns="">
      <p:transition spd="slow" advTm="243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99721C16-6EB5-514B-8F07-E269BFB97D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6980"/>
            <a:ext cx="12077700" cy="2514600"/>
          </a:xfrm>
          <a:prstGeom prst="rect">
            <a:avLst/>
          </a:prstGeom>
        </p:spPr>
      </p:pic>
      <p:graphicFrame>
        <p:nvGraphicFramePr>
          <p:cNvPr id="3" name="İçerik Yer Tutucusu 3">
            <a:extLst>
              <a:ext uri="{FF2B5EF4-FFF2-40B4-BE49-F238E27FC236}">
                <a16:creationId xmlns:a16="http://schemas.microsoft.com/office/drawing/2014/main" xmlns="" id="{7894A788-2C45-40AE-8A93-7EF8E3A967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4740913"/>
              </p:ext>
            </p:extLst>
          </p:nvPr>
        </p:nvGraphicFramePr>
        <p:xfrm>
          <a:off x="2030211" y="3519796"/>
          <a:ext cx="7654563" cy="31612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49079">
                  <a:extLst>
                    <a:ext uri="{9D8B030D-6E8A-4147-A177-3AD203B41FA5}">
                      <a16:colId xmlns:a16="http://schemas.microsoft.com/office/drawing/2014/main" xmlns="" val="1641706226"/>
                    </a:ext>
                  </a:extLst>
                </a:gridCol>
                <a:gridCol w="1166825">
                  <a:extLst>
                    <a:ext uri="{9D8B030D-6E8A-4147-A177-3AD203B41FA5}">
                      <a16:colId xmlns:a16="http://schemas.microsoft.com/office/drawing/2014/main" xmlns="" val="2469942805"/>
                    </a:ext>
                  </a:extLst>
                </a:gridCol>
                <a:gridCol w="1338659">
                  <a:extLst>
                    <a:ext uri="{9D8B030D-6E8A-4147-A177-3AD203B41FA5}">
                      <a16:colId xmlns:a16="http://schemas.microsoft.com/office/drawing/2014/main" xmlns="" val="1563779102"/>
                    </a:ext>
                  </a:extLst>
                </a:gridCol>
              </a:tblGrid>
              <a:tr h="395153">
                <a:tc>
                  <a:txBody>
                    <a:bodyPr/>
                    <a:lstStyle/>
                    <a:p>
                      <a:r>
                        <a:rPr lang="tr-TR" sz="2000" dirty="0">
                          <a:effectLst/>
                        </a:rPr>
                        <a:t>Etkinlik</a:t>
                      </a:r>
                      <a:endParaRPr lang="tr-T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>
                          <a:effectLst/>
                        </a:rPr>
                        <a:t>Adet</a:t>
                      </a:r>
                      <a:endParaRPr lang="tr-TR" sz="2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>
                          <a:effectLst/>
                        </a:rPr>
                        <a:t>Yüzde (%)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792606237"/>
                  </a:ext>
                </a:extLst>
              </a:tr>
              <a:tr h="395153">
                <a:tc>
                  <a:txBody>
                    <a:bodyPr/>
                    <a:lstStyle/>
                    <a:p>
                      <a:r>
                        <a:rPr lang="tr-TR" sz="2000" dirty="0">
                          <a:effectLst/>
                        </a:rPr>
                        <a:t> Ara Sınav</a:t>
                      </a:r>
                      <a:endParaRPr lang="tr-T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>
                          <a:effectLst/>
                        </a:rPr>
                        <a:t>1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>
                          <a:effectLst/>
                        </a:rPr>
                        <a:t>%30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783876891"/>
                  </a:ext>
                </a:extLst>
              </a:tr>
              <a:tr h="395153">
                <a:tc>
                  <a:txBody>
                    <a:bodyPr/>
                    <a:lstStyle/>
                    <a:p>
                      <a:pPr marL="20955"/>
                      <a:r>
                        <a:rPr lang="tr-TR" sz="2000" dirty="0">
                          <a:effectLst/>
                        </a:rPr>
                        <a:t>Kısa Süreli Sınavlar</a:t>
                      </a:r>
                      <a:endParaRPr lang="tr-T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effectLst/>
                        </a:rPr>
                        <a:t>-</a:t>
                      </a:r>
                      <a:endParaRPr lang="tr-T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>
                          <a:effectLst/>
                        </a:rPr>
                        <a:t>-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340306511"/>
                  </a:ext>
                </a:extLst>
              </a:tr>
              <a:tr h="395153">
                <a:tc>
                  <a:txBody>
                    <a:bodyPr/>
                    <a:lstStyle/>
                    <a:p>
                      <a:pPr marL="20955"/>
                      <a:r>
                        <a:rPr lang="tr-TR" sz="2000">
                          <a:effectLst/>
                        </a:rPr>
                        <a:t>Ödevler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>
                          <a:effectLst/>
                        </a:rPr>
                        <a:t>1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effectLst/>
                        </a:rPr>
                        <a:t>%20</a:t>
                      </a:r>
                      <a:endParaRPr lang="tr-T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943022064"/>
                  </a:ext>
                </a:extLst>
              </a:tr>
              <a:tr h="395153">
                <a:tc>
                  <a:txBody>
                    <a:bodyPr/>
                    <a:lstStyle/>
                    <a:p>
                      <a:pPr marL="20955"/>
                      <a:r>
                        <a:rPr lang="tr-TR" sz="2000">
                          <a:effectLst/>
                        </a:rPr>
                        <a:t>Dönem Ödevi/Projesi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>
                          <a:effectLst/>
                        </a:rPr>
                        <a:t>-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effectLst/>
                        </a:rPr>
                        <a:t>-</a:t>
                      </a:r>
                      <a:endParaRPr lang="tr-T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16775417"/>
                  </a:ext>
                </a:extLst>
              </a:tr>
              <a:tr h="395153">
                <a:tc>
                  <a:txBody>
                    <a:bodyPr/>
                    <a:lstStyle/>
                    <a:p>
                      <a:pPr marL="20955"/>
                      <a:r>
                        <a:rPr lang="tr-TR" sz="2000">
                          <a:effectLst/>
                        </a:rPr>
                        <a:t>Laboratuar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>
                          <a:effectLst/>
                        </a:rPr>
                        <a:t>-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effectLst/>
                        </a:rPr>
                        <a:t>-</a:t>
                      </a:r>
                      <a:endParaRPr lang="tr-T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692471581"/>
                  </a:ext>
                </a:extLst>
              </a:tr>
              <a:tr h="395153">
                <a:tc>
                  <a:txBody>
                    <a:bodyPr/>
                    <a:lstStyle/>
                    <a:p>
                      <a:pPr marL="20955"/>
                      <a:r>
                        <a:rPr lang="tr-TR" sz="2000">
                          <a:effectLst/>
                        </a:rPr>
                        <a:t>Diğer /Uygulama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>
                          <a:effectLst/>
                        </a:rPr>
                        <a:t>1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effectLst/>
                        </a:rPr>
                        <a:t>%10</a:t>
                      </a:r>
                      <a:endParaRPr lang="tr-T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812074329"/>
                  </a:ext>
                </a:extLst>
              </a:tr>
              <a:tr h="395153">
                <a:tc>
                  <a:txBody>
                    <a:bodyPr/>
                    <a:lstStyle/>
                    <a:p>
                      <a:pPr marL="20955"/>
                      <a:r>
                        <a:rPr lang="tr-TR" sz="2000">
                          <a:effectLst/>
                        </a:rPr>
                        <a:t>Yarıyıl Sonu Sınavı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>
                          <a:effectLst/>
                        </a:rPr>
                        <a:t>1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effectLst/>
                        </a:rPr>
                        <a:t>%40</a:t>
                      </a:r>
                      <a:endParaRPr lang="tr-T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9535188"/>
                  </a:ext>
                </a:extLst>
              </a:tr>
            </a:tbl>
          </a:graphicData>
        </a:graphic>
      </p:graphicFrame>
      <p:sp>
        <p:nvSpPr>
          <p:cNvPr id="5" name="Başlık 1">
            <a:extLst>
              <a:ext uri="{FF2B5EF4-FFF2-40B4-BE49-F238E27FC236}">
                <a16:creationId xmlns:a16="http://schemas.microsoft.com/office/drawing/2014/main" xmlns="" id="{78342070-049D-4026-947E-2155B09DD98B}"/>
              </a:ext>
            </a:extLst>
          </p:cNvPr>
          <p:cNvSpPr txBox="1">
            <a:spLocks/>
          </p:cNvSpPr>
          <p:nvPr/>
        </p:nvSpPr>
        <p:spPr>
          <a:xfrm>
            <a:off x="2030211" y="3061034"/>
            <a:ext cx="6359013" cy="3679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400" dirty="0">
                <a:solidFill>
                  <a:srgbClr val="FF0000"/>
                </a:solidFill>
              </a:rPr>
              <a:t>Değerlendirme Ölçütleri</a:t>
            </a:r>
          </a:p>
        </p:txBody>
      </p:sp>
      <p:pic>
        <p:nvPicPr>
          <p:cNvPr id="6" name="Ses 5">
            <a:hlinkClick r:id="" action="ppaction://media"/>
            <a:extLst>
              <a:ext uri="{FF2B5EF4-FFF2-40B4-BE49-F238E27FC236}">
                <a16:creationId xmlns:a16="http://schemas.microsoft.com/office/drawing/2014/main" xmlns="" id="{4BCE8C7F-EB08-6D42-B5BD-EA2023F8ED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92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864"/>
    </mc:Choice>
    <mc:Fallback xmlns="">
      <p:transition spd="slow" advTm="258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xmlns="" id="{8170826F-587B-6A44-8B20-6E047F6189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7348"/>
            <a:ext cx="11785600" cy="1041400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DEB9EC43-188D-4944-991C-C310E1D64F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702" y="1458748"/>
            <a:ext cx="11152595" cy="5165691"/>
          </a:xfrm>
          <a:prstGeom prst="rect">
            <a:avLst/>
          </a:prstGeom>
        </p:spPr>
      </p:pic>
      <p:pic>
        <p:nvPicPr>
          <p:cNvPr id="5" name="Ses 4">
            <a:hlinkClick r:id="" action="ppaction://media"/>
            <a:extLst>
              <a:ext uri="{FF2B5EF4-FFF2-40B4-BE49-F238E27FC236}">
                <a16:creationId xmlns:a16="http://schemas.microsoft.com/office/drawing/2014/main" xmlns="" id="{8E0D9A1C-9924-254E-A3D0-F452B2BF86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4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873"/>
    </mc:Choice>
    <mc:Fallback xmlns="">
      <p:transition spd="slow" advTm="228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xmlns="" id="{947A3168-F268-AE4F-8EB5-AA3E4AB25C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13" y="193431"/>
            <a:ext cx="11959394" cy="6365024"/>
          </a:xfrm>
          <a:prstGeom prst="rect">
            <a:avLst/>
          </a:prstGeom>
        </p:spPr>
      </p:pic>
      <p:pic>
        <p:nvPicPr>
          <p:cNvPr id="4" name="Ses 3">
            <a:hlinkClick r:id="" action="ppaction://media"/>
            <a:extLst>
              <a:ext uri="{FF2B5EF4-FFF2-40B4-BE49-F238E27FC236}">
                <a16:creationId xmlns:a16="http://schemas.microsoft.com/office/drawing/2014/main" xmlns="" id="{F6EAF2F0-E471-C043-B857-5C58648EDF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68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xmlns="" id="{B5EFDB89-31A4-754F-BE03-8D0C0214B0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779" y="121804"/>
            <a:ext cx="11908221" cy="6775864"/>
          </a:xfrm>
          <a:prstGeom prst="rect">
            <a:avLst/>
          </a:prstGeom>
        </p:spPr>
      </p:pic>
      <p:pic>
        <p:nvPicPr>
          <p:cNvPr id="4" name="Ses 3">
            <a:hlinkClick r:id="" action="ppaction://media"/>
            <a:extLst>
              <a:ext uri="{FF2B5EF4-FFF2-40B4-BE49-F238E27FC236}">
                <a16:creationId xmlns:a16="http://schemas.microsoft.com/office/drawing/2014/main" xmlns="" id="{7E2E37C6-961C-9A4F-943C-50234C9C44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21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01"/>
    </mc:Choice>
    <mc:Fallback xmlns="">
      <p:transition spd="slow" advTm="107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1105CCB8-FC20-4E1C-A1C3-2535A09C0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098759"/>
              </p:ext>
            </p:extLst>
          </p:nvPr>
        </p:nvGraphicFramePr>
        <p:xfrm>
          <a:off x="191728" y="3429000"/>
          <a:ext cx="11818374" cy="1209369"/>
        </p:xfrm>
        <a:graphic>
          <a:graphicData uri="http://schemas.openxmlformats.org/drawingml/2006/table">
            <a:tbl>
              <a:tblPr/>
              <a:tblGrid>
                <a:gridCol w="2954592">
                  <a:extLst>
                    <a:ext uri="{9D8B030D-6E8A-4147-A177-3AD203B41FA5}">
                      <a16:colId xmlns:a16="http://schemas.microsoft.com/office/drawing/2014/main" xmlns="" val="3090766885"/>
                    </a:ext>
                  </a:extLst>
                </a:gridCol>
                <a:gridCol w="8863782">
                  <a:extLst>
                    <a:ext uri="{9D8B030D-6E8A-4147-A177-3AD203B41FA5}">
                      <a16:colId xmlns:a16="http://schemas.microsoft.com/office/drawing/2014/main" xmlns="" val="1923054748"/>
                    </a:ext>
                  </a:extLst>
                </a:gridCol>
              </a:tblGrid>
              <a:tr h="1209369">
                <a:tc>
                  <a:txBody>
                    <a:bodyPr/>
                    <a:lstStyle/>
                    <a:p>
                      <a:pPr algn="l" fontAlgn="t"/>
                      <a:r>
                        <a:rPr lang="tr-TR" sz="2000" b="1" dirty="0">
                          <a:solidFill>
                            <a:srgbClr val="000000"/>
                          </a:solidFill>
                          <a:effectLst/>
                          <a:latin typeface="Arial TUR" panose="020B0604020202020204" pitchFamily="34" charset="0"/>
                        </a:rPr>
                        <a:t>Öğrenme Çıktıları</a:t>
                      </a: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2000" b="1" dirty="0">
                          <a:effectLst/>
                        </a:rPr>
                        <a:t>1</a:t>
                      </a:r>
                      <a:r>
                        <a:rPr lang="tr-TR" sz="2000" dirty="0">
                          <a:effectLst/>
                        </a:rPr>
                        <a:t>-Yaşlılık dönemine ait özellikleri açıklar</a:t>
                      </a:r>
                    </a:p>
                    <a:p>
                      <a:pPr algn="l" fontAlgn="t"/>
                      <a:r>
                        <a:rPr lang="tr-TR" sz="2000" b="1" dirty="0">
                          <a:effectLst/>
                        </a:rPr>
                        <a:t>2</a:t>
                      </a:r>
                      <a:r>
                        <a:rPr lang="tr-TR" sz="2000" dirty="0">
                          <a:effectLst/>
                        </a:rPr>
                        <a:t>-Sosyal hizmetlerle yaşlı sorunlarına getirilebilecek çözümleri sıralar</a:t>
                      </a:r>
                    </a:p>
                    <a:p>
                      <a:pPr algn="l" fontAlgn="t"/>
                      <a:r>
                        <a:rPr lang="tr-TR" sz="2000" b="1" dirty="0">
                          <a:effectLst/>
                        </a:rPr>
                        <a:t>3</a:t>
                      </a:r>
                      <a:r>
                        <a:rPr lang="tr-TR" sz="2000" dirty="0">
                          <a:effectLst/>
                        </a:rPr>
                        <a:t>-Türkiye ve dünyada yaşlılara yönelik uygulanan sosyal politikaları örneklendirir</a:t>
                      </a: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52247174"/>
                  </a:ext>
                </a:extLst>
              </a:tr>
            </a:tbl>
          </a:graphicData>
        </a:graphic>
      </p:graphicFrame>
      <p:graphicFrame>
        <p:nvGraphicFramePr>
          <p:cNvPr id="3" name="Tablo 2">
            <a:extLst>
              <a:ext uri="{FF2B5EF4-FFF2-40B4-BE49-F238E27FC236}">
                <a16:creationId xmlns:a16="http://schemas.microsoft.com/office/drawing/2014/main" xmlns="" id="{0D5D073E-99A3-4D37-8BFC-4E54E20656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875759"/>
              </p:ext>
            </p:extLst>
          </p:nvPr>
        </p:nvGraphicFramePr>
        <p:xfrm>
          <a:off x="191728" y="854972"/>
          <a:ext cx="11808543" cy="1534267"/>
        </p:xfrm>
        <a:graphic>
          <a:graphicData uri="http://schemas.openxmlformats.org/drawingml/2006/table">
            <a:tbl>
              <a:tblPr/>
              <a:tblGrid>
                <a:gridCol w="2944762">
                  <a:extLst>
                    <a:ext uri="{9D8B030D-6E8A-4147-A177-3AD203B41FA5}">
                      <a16:colId xmlns:a16="http://schemas.microsoft.com/office/drawing/2014/main" xmlns="" val="3140689192"/>
                    </a:ext>
                  </a:extLst>
                </a:gridCol>
                <a:gridCol w="8863781">
                  <a:extLst>
                    <a:ext uri="{9D8B030D-6E8A-4147-A177-3AD203B41FA5}">
                      <a16:colId xmlns:a16="http://schemas.microsoft.com/office/drawing/2014/main" xmlns="" val="1565161903"/>
                    </a:ext>
                  </a:extLst>
                </a:gridCol>
              </a:tblGrid>
              <a:tr h="1534267">
                <a:tc>
                  <a:txBody>
                    <a:bodyPr/>
                    <a:lstStyle/>
                    <a:p>
                      <a:pPr algn="l" fontAlgn="t"/>
                      <a:r>
                        <a:rPr lang="tr-TR" sz="2000" b="1" dirty="0">
                          <a:solidFill>
                            <a:srgbClr val="000000"/>
                          </a:solidFill>
                          <a:effectLst/>
                          <a:latin typeface="Arial TUR" panose="020B0604020202020204" pitchFamily="34" charset="0"/>
                        </a:rPr>
                        <a:t>Öğrenme Çıktıları</a:t>
                      </a: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2000" b="1" dirty="0">
                          <a:effectLst/>
                        </a:rPr>
                        <a:t>1</a:t>
                      </a:r>
                      <a:r>
                        <a:rPr lang="tr-TR" sz="2000" dirty="0">
                          <a:effectLst/>
                        </a:rPr>
                        <a:t>-Geriatri ve Gerontoloji gibi yaşlılıkla ilgili temel kavramları tanımlar</a:t>
                      </a:r>
                    </a:p>
                    <a:p>
                      <a:pPr algn="l" fontAlgn="t"/>
                      <a:r>
                        <a:rPr lang="tr-TR" sz="2000" b="1" dirty="0">
                          <a:effectLst/>
                        </a:rPr>
                        <a:t>2</a:t>
                      </a:r>
                      <a:r>
                        <a:rPr lang="tr-TR" sz="2000" dirty="0">
                          <a:effectLst/>
                        </a:rPr>
                        <a:t>-Türkiye ve dünyadaki yaşlılığın demografik yapısını açıklar</a:t>
                      </a:r>
                    </a:p>
                    <a:p>
                      <a:pPr algn="l" fontAlgn="t"/>
                      <a:r>
                        <a:rPr lang="tr-TR" sz="2000" b="1" dirty="0">
                          <a:effectLst/>
                        </a:rPr>
                        <a:t>3</a:t>
                      </a:r>
                      <a:r>
                        <a:rPr lang="tr-TR" sz="2000" dirty="0">
                          <a:effectLst/>
                        </a:rPr>
                        <a:t>-Yaşlanma kuramlarını sıralar</a:t>
                      </a:r>
                    </a:p>
                    <a:p>
                      <a:pPr algn="l" fontAlgn="t"/>
                      <a:r>
                        <a:rPr lang="tr-TR" sz="2000" b="1" dirty="0">
                          <a:effectLst/>
                        </a:rPr>
                        <a:t>4</a:t>
                      </a:r>
                      <a:r>
                        <a:rPr lang="tr-TR" sz="2000" dirty="0">
                          <a:effectLst/>
                        </a:rPr>
                        <a:t>-Temel </a:t>
                      </a:r>
                      <a:r>
                        <a:rPr lang="tr-TR" sz="2000" dirty="0" err="1">
                          <a:effectLst/>
                        </a:rPr>
                        <a:t>gerontolojik</a:t>
                      </a:r>
                      <a:r>
                        <a:rPr lang="tr-TR" sz="2000" dirty="0">
                          <a:effectLst/>
                        </a:rPr>
                        <a:t> araştırma </a:t>
                      </a:r>
                      <a:r>
                        <a:rPr lang="tr-TR" sz="2000" dirty="0" err="1">
                          <a:effectLst/>
                        </a:rPr>
                        <a:t>metodlarını</a:t>
                      </a:r>
                      <a:r>
                        <a:rPr lang="tr-TR" sz="2000" dirty="0">
                          <a:effectLst/>
                        </a:rPr>
                        <a:t> uygular</a:t>
                      </a:r>
                    </a:p>
                  </a:txBody>
                  <a:tcPr marL="60960" marR="60960" marT="60960" marB="60960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68927391"/>
                  </a:ext>
                </a:extLst>
              </a:tr>
            </a:tbl>
          </a:graphicData>
        </a:graphic>
      </p:graphicFrame>
      <p:pic>
        <p:nvPicPr>
          <p:cNvPr id="5" name="Ses 4">
            <a:hlinkClick r:id="" action="ppaction://media"/>
            <a:extLst>
              <a:ext uri="{FF2B5EF4-FFF2-40B4-BE49-F238E27FC236}">
                <a16:creationId xmlns:a16="http://schemas.microsoft.com/office/drawing/2014/main" xmlns="" id="{67862237-A0CA-5E40-9501-C9337E77BC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15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17"/>
    </mc:Choice>
    <mc:Fallback xmlns="">
      <p:transition spd="slow" advTm="81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xmlns="" id="{2EDD729A-460B-424E-9202-F1AD4F4FC9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12349915" cy="2625213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7D5D30FA-4613-5F44-9178-CE54F40C0B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2867084"/>
            <a:ext cx="12349915" cy="3688936"/>
          </a:xfrm>
          <a:prstGeom prst="rect">
            <a:avLst/>
          </a:prstGeom>
        </p:spPr>
      </p:pic>
      <p:pic>
        <p:nvPicPr>
          <p:cNvPr id="5" name="Ses 4">
            <a:hlinkClick r:id="" action="ppaction://media"/>
            <a:extLst>
              <a:ext uri="{FF2B5EF4-FFF2-40B4-BE49-F238E27FC236}">
                <a16:creationId xmlns:a16="http://schemas.microsoft.com/office/drawing/2014/main" xmlns="" id="{03681E12-8396-C64A-9E91-37C87F9158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64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95"/>
    </mc:Choice>
    <mc:Fallback xmlns="">
      <p:transition spd="slow" advTm="143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FA963E19-A039-457F-A85A-220950528F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449487"/>
              </p:ext>
            </p:extLst>
          </p:nvPr>
        </p:nvGraphicFramePr>
        <p:xfrm>
          <a:off x="250721" y="344129"/>
          <a:ext cx="11823292" cy="6117941"/>
        </p:xfrm>
        <a:graphic>
          <a:graphicData uri="http://schemas.openxmlformats.org/drawingml/2006/table">
            <a:tbl>
              <a:tblPr/>
              <a:tblGrid>
                <a:gridCol w="740822">
                  <a:extLst>
                    <a:ext uri="{9D8B030D-6E8A-4147-A177-3AD203B41FA5}">
                      <a16:colId xmlns:a16="http://schemas.microsoft.com/office/drawing/2014/main" xmlns="" val="988941663"/>
                    </a:ext>
                  </a:extLst>
                </a:gridCol>
                <a:gridCol w="5031610">
                  <a:extLst>
                    <a:ext uri="{9D8B030D-6E8A-4147-A177-3AD203B41FA5}">
                      <a16:colId xmlns:a16="http://schemas.microsoft.com/office/drawing/2014/main" xmlns="" val="521348406"/>
                    </a:ext>
                  </a:extLst>
                </a:gridCol>
                <a:gridCol w="6050860">
                  <a:extLst>
                    <a:ext uri="{9D8B030D-6E8A-4147-A177-3AD203B41FA5}">
                      <a16:colId xmlns:a16="http://schemas.microsoft.com/office/drawing/2014/main" xmlns="" val="4071743371"/>
                    </a:ext>
                  </a:extLst>
                </a:gridCol>
              </a:tblGrid>
              <a:tr h="161454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1">
                          <a:solidFill>
                            <a:srgbClr val="000000"/>
                          </a:solidFill>
                          <a:effectLst/>
                          <a:latin typeface="Arial TUR" panose="020B0604020202020204" pitchFamily="34" charset="0"/>
                        </a:rPr>
                        <a:t>Hafta</a:t>
                      </a:r>
                    </a:p>
                  </a:txBody>
                  <a:tcPr marL="26372" marR="26372" marT="26372" marB="26372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1">
                          <a:solidFill>
                            <a:srgbClr val="000000"/>
                          </a:solidFill>
                          <a:effectLst/>
                          <a:latin typeface="Arial TUR" panose="020B0604020202020204" pitchFamily="34" charset="0"/>
                        </a:rPr>
                        <a:t>Konular</a:t>
                      </a:r>
                    </a:p>
                  </a:txBody>
                  <a:tcPr marL="26372" marR="26372" marT="26372" marB="26372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1">
                          <a:solidFill>
                            <a:srgbClr val="000000"/>
                          </a:solidFill>
                          <a:effectLst/>
                          <a:latin typeface="Arial TUR" panose="020B0604020202020204" pitchFamily="34" charset="0"/>
                        </a:rPr>
                        <a:t>Ön Hazırlık</a:t>
                      </a:r>
                    </a:p>
                  </a:txBody>
                  <a:tcPr marL="26372" marR="26372" marT="26372" marB="26372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54691304"/>
                  </a:ext>
                </a:extLst>
              </a:tr>
              <a:tr h="237630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1">
                          <a:solidFill>
                            <a:srgbClr val="000000"/>
                          </a:solidFill>
                          <a:effectLst/>
                          <a:latin typeface="Arial TUR" panose="020B0604020202020204" pitchFamily="34" charset="0"/>
                        </a:rPr>
                        <a:t>1</a:t>
                      </a:r>
                    </a:p>
                  </a:txBody>
                  <a:tcPr marL="26372" marR="26372" marT="26372" marB="26372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>
                          <a:effectLst/>
                        </a:rPr>
                        <a:t>Yaşlılık ve yaşlanma</a:t>
                      </a:r>
                    </a:p>
                  </a:txBody>
                  <a:tcPr marL="26372" marR="26372" marT="26372" marB="26372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>
                          <a:effectLst/>
                        </a:rPr>
                        <a:t>K2 (Ünite: 1, Sayfa : 1)</a:t>
                      </a:r>
                    </a:p>
                  </a:txBody>
                  <a:tcPr marL="26372" marR="26372" marT="26372" marB="26372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25829059"/>
                  </a:ext>
                </a:extLst>
              </a:tr>
              <a:tr h="403502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1">
                          <a:solidFill>
                            <a:srgbClr val="000000"/>
                          </a:solidFill>
                          <a:effectLst/>
                          <a:latin typeface="Arial TUR" panose="020B0604020202020204" pitchFamily="34" charset="0"/>
                        </a:rPr>
                        <a:t>2</a:t>
                      </a:r>
                    </a:p>
                  </a:txBody>
                  <a:tcPr marL="26372" marR="26372" marT="26372" marB="26372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>
                          <a:effectLst/>
                        </a:rPr>
                        <a:t>Yaşlılığın demografik değişimi</a:t>
                      </a:r>
                    </a:p>
                  </a:txBody>
                  <a:tcPr marL="26372" marR="26372" marT="26372" marB="26372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>
                          <a:effectLst/>
                        </a:rPr>
                        <a:t>K1 (Ünite 3, Sayfa 27) YK2 (Ünite 3, sayfa 35)</a:t>
                      </a:r>
                    </a:p>
                  </a:txBody>
                  <a:tcPr marL="26372" marR="26372" marT="26372" marB="26372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58178169"/>
                  </a:ext>
                </a:extLst>
              </a:tr>
              <a:tr h="403502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1">
                          <a:solidFill>
                            <a:srgbClr val="000000"/>
                          </a:solidFill>
                          <a:effectLst/>
                          <a:latin typeface="Arial TUR" panose="020B0604020202020204" pitchFamily="34" charset="0"/>
                        </a:rPr>
                        <a:t>3</a:t>
                      </a:r>
                    </a:p>
                  </a:txBody>
                  <a:tcPr marL="26372" marR="26372" marT="26372" marB="26372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>
                          <a:effectLst/>
                        </a:rPr>
                        <a:t>Sosyolojik yaşlanma kuramları</a:t>
                      </a:r>
                    </a:p>
                  </a:txBody>
                  <a:tcPr marL="26372" marR="26372" marT="26372" marB="26372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>
                          <a:effectLst/>
                        </a:rPr>
                        <a:t>K3 (Bölüm: 2, Ünite: 1, Sayfa : 261)</a:t>
                      </a:r>
                    </a:p>
                  </a:txBody>
                  <a:tcPr marL="26372" marR="26372" marT="26372" marB="26372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04045710"/>
                  </a:ext>
                </a:extLst>
              </a:tr>
              <a:tr h="403502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1">
                          <a:solidFill>
                            <a:srgbClr val="000000"/>
                          </a:solidFill>
                          <a:effectLst/>
                          <a:latin typeface="Arial TUR" panose="020B0604020202020204" pitchFamily="34" charset="0"/>
                        </a:rPr>
                        <a:t>4</a:t>
                      </a:r>
                    </a:p>
                  </a:txBody>
                  <a:tcPr marL="26372" marR="26372" marT="26372" marB="26372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>
                          <a:effectLst/>
                        </a:rPr>
                        <a:t>Yaşlılıkta fizyolojik değişimler</a:t>
                      </a:r>
                    </a:p>
                  </a:txBody>
                  <a:tcPr marL="26372" marR="26372" marT="26372" marB="26372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>
                          <a:effectLst/>
                        </a:rPr>
                        <a:t>K3 (Ünite 2, sayfa 25)</a:t>
                      </a:r>
                    </a:p>
                  </a:txBody>
                  <a:tcPr marL="26372" marR="26372" marT="26372" marB="26372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6526415"/>
                  </a:ext>
                </a:extLst>
              </a:tr>
              <a:tr h="403502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1">
                          <a:solidFill>
                            <a:srgbClr val="000000"/>
                          </a:solidFill>
                          <a:effectLst/>
                          <a:latin typeface="Arial TUR" panose="020B0604020202020204" pitchFamily="34" charset="0"/>
                        </a:rPr>
                        <a:t>5</a:t>
                      </a:r>
                    </a:p>
                  </a:txBody>
                  <a:tcPr marL="26372" marR="26372" marT="26372" marB="26372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>
                          <a:effectLst/>
                        </a:rPr>
                        <a:t>Yaşlılarda sık görülen akut ve kronik sağlık sorunları</a:t>
                      </a:r>
                    </a:p>
                  </a:txBody>
                  <a:tcPr marL="26372" marR="26372" marT="26372" marB="26372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>
                          <a:effectLst/>
                        </a:rPr>
                        <a:t>K3 (Ünite: 7, Sayfa : 139) K2 (Ünite 2, sayfa 27)</a:t>
                      </a:r>
                    </a:p>
                  </a:txBody>
                  <a:tcPr marL="26372" marR="26372" marT="26372" marB="26372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3643213"/>
                  </a:ext>
                </a:extLst>
              </a:tr>
              <a:tr h="403502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1">
                          <a:solidFill>
                            <a:srgbClr val="000000"/>
                          </a:solidFill>
                          <a:effectLst/>
                          <a:latin typeface="Arial TUR" panose="020B0604020202020204" pitchFamily="34" charset="0"/>
                        </a:rPr>
                        <a:t>6</a:t>
                      </a:r>
                    </a:p>
                  </a:txBody>
                  <a:tcPr marL="26372" marR="26372" marT="26372" marB="26372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>
                          <a:effectLst/>
                        </a:rPr>
                        <a:t>Demans ve yaşlılarda psikiyatrik bozukluklar</a:t>
                      </a:r>
                    </a:p>
                  </a:txBody>
                  <a:tcPr marL="26372" marR="26372" marT="26372" marB="26372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>
                          <a:effectLst/>
                        </a:rPr>
                        <a:t>YK1 (Bölüm 12, Sayfa 197)</a:t>
                      </a:r>
                    </a:p>
                  </a:txBody>
                  <a:tcPr marL="26372" marR="26372" marT="26372" marB="26372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50802370"/>
                  </a:ext>
                </a:extLst>
              </a:tr>
              <a:tr h="419624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1">
                          <a:solidFill>
                            <a:srgbClr val="000000"/>
                          </a:solidFill>
                          <a:effectLst/>
                          <a:latin typeface="Arial TUR" panose="020B0604020202020204" pitchFamily="34" charset="0"/>
                        </a:rPr>
                        <a:t>7</a:t>
                      </a:r>
                    </a:p>
                  </a:txBody>
                  <a:tcPr marL="26372" marR="26372" marT="26372" marB="26372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>
                          <a:effectLst/>
                        </a:rPr>
                        <a:t>Yaşlılıkta sosyal dışlanma, yaş ayrımcılığı ve yalnızlık</a:t>
                      </a:r>
                    </a:p>
                  </a:txBody>
                  <a:tcPr marL="26372" marR="26372" marT="26372" marB="26372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>
                          <a:effectLst/>
                        </a:rPr>
                        <a:t>K1 (Ünite 7, Sayfa 89; Ünite 8, Sayfa 105; Ünite 9 Sayfa 122) K2 (Ünite 4, Sayfa 77)</a:t>
                      </a:r>
                    </a:p>
                  </a:txBody>
                  <a:tcPr marL="26372" marR="26372" marT="26372" marB="26372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53022019"/>
                  </a:ext>
                </a:extLst>
              </a:tr>
              <a:tr h="237630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1">
                          <a:solidFill>
                            <a:srgbClr val="000000"/>
                          </a:solidFill>
                          <a:effectLst/>
                          <a:latin typeface="Arial TUR" panose="020B0604020202020204" pitchFamily="34" charset="0"/>
                        </a:rPr>
                        <a:t>8</a:t>
                      </a:r>
                    </a:p>
                  </a:txBody>
                  <a:tcPr marL="26372" marR="26372" marT="26372" marB="26372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>
                          <a:effectLst/>
                        </a:rPr>
                        <a:t>Ara Sınav</a:t>
                      </a:r>
                    </a:p>
                  </a:txBody>
                  <a:tcPr marL="26372" marR="26372" marT="26372" marB="26372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tr-TR" sz="1400" dirty="0">
                        <a:effectLst/>
                      </a:endParaRPr>
                    </a:p>
                  </a:txBody>
                  <a:tcPr marL="26372" marR="26372" marT="26372" marB="26372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38445555"/>
                  </a:ext>
                </a:extLst>
              </a:tr>
              <a:tr h="461483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1">
                          <a:solidFill>
                            <a:srgbClr val="000000"/>
                          </a:solidFill>
                          <a:effectLst/>
                          <a:latin typeface="Arial TUR" panose="020B0604020202020204" pitchFamily="34" charset="0"/>
                        </a:rPr>
                        <a:t>9</a:t>
                      </a:r>
                    </a:p>
                  </a:txBody>
                  <a:tcPr marL="26372" marR="26372" marT="26372" marB="26372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>
                          <a:effectLst/>
                        </a:rPr>
                        <a:t>Yerinde yaşlanma, aktif yaşlanma, hayat boyu eğitim ve öğrenme</a:t>
                      </a:r>
                    </a:p>
                  </a:txBody>
                  <a:tcPr marL="26372" marR="26372" marT="26372" marB="26372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>
                          <a:effectLst/>
                        </a:rPr>
                        <a:t>K2 (Ünite 10, Sayfa 217) K1 (Ünite: 15, 16, Sayfa : 230, 248)</a:t>
                      </a:r>
                    </a:p>
                  </a:txBody>
                  <a:tcPr marL="26372" marR="26372" marT="26372" marB="26372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34527251"/>
                  </a:ext>
                </a:extLst>
              </a:tr>
              <a:tr h="403502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1">
                          <a:solidFill>
                            <a:srgbClr val="000000"/>
                          </a:solidFill>
                          <a:effectLst/>
                          <a:latin typeface="Arial TUR" panose="020B0604020202020204" pitchFamily="34" charset="0"/>
                        </a:rPr>
                        <a:t>10</a:t>
                      </a:r>
                    </a:p>
                  </a:txBody>
                  <a:tcPr marL="26372" marR="26372" marT="26372" marB="26372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>
                          <a:effectLst/>
                        </a:rPr>
                        <a:t>Yaşlılara yönelik sosyal politikalar</a:t>
                      </a:r>
                    </a:p>
                  </a:txBody>
                  <a:tcPr marL="26372" marR="26372" marT="26372" marB="26372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>
                          <a:effectLst/>
                        </a:rPr>
                        <a:t>K2 (Ünite 11, Sayfa 231)</a:t>
                      </a:r>
                    </a:p>
                  </a:txBody>
                  <a:tcPr marL="26372" marR="26372" marT="26372" marB="26372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65149691"/>
                  </a:ext>
                </a:extLst>
              </a:tr>
              <a:tr h="403502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1">
                          <a:solidFill>
                            <a:srgbClr val="000000"/>
                          </a:solidFill>
                          <a:effectLst/>
                          <a:latin typeface="Arial TUR" panose="020B0604020202020204" pitchFamily="34" charset="0"/>
                        </a:rPr>
                        <a:t>11</a:t>
                      </a:r>
                    </a:p>
                  </a:txBody>
                  <a:tcPr marL="26372" marR="26372" marT="26372" marB="26372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400">
                          <a:effectLst/>
                        </a:rPr>
                        <a:t>Yaşlı bakımında kurumsal hizmet modelleri</a:t>
                      </a:r>
                    </a:p>
                  </a:txBody>
                  <a:tcPr marL="26372" marR="26372" marT="26372" marB="26372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>
                          <a:effectLst/>
                        </a:rPr>
                        <a:t>K2 (Ünite 5,6, Sayfa 95, 121)</a:t>
                      </a:r>
                    </a:p>
                  </a:txBody>
                  <a:tcPr marL="26372" marR="26372" marT="26372" marB="26372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18309684"/>
                  </a:ext>
                </a:extLst>
              </a:tr>
              <a:tr h="403502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1">
                          <a:solidFill>
                            <a:srgbClr val="000000"/>
                          </a:solidFill>
                          <a:effectLst/>
                          <a:latin typeface="Arial TUR" panose="020B0604020202020204" pitchFamily="34" charset="0"/>
                        </a:rPr>
                        <a:t>12</a:t>
                      </a:r>
                    </a:p>
                  </a:txBody>
                  <a:tcPr marL="26372" marR="26372" marT="26372" marB="26372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>
                          <a:effectLst/>
                        </a:rPr>
                        <a:t>Yaşlılara yönelik yerel yönetim hizmetleri</a:t>
                      </a:r>
                    </a:p>
                  </a:txBody>
                  <a:tcPr marL="26372" marR="26372" marT="26372" marB="26372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>
                          <a:effectLst/>
                        </a:rPr>
                        <a:t>K1 (Ünite: 17, Sayfa : 264) YK2 (Ünite: 20, Sayfa : 347)</a:t>
                      </a:r>
                    </a:p>
                  </a:txBody>
                  <a:tcPr marL="26372" marR="26372" marT="26372" marB="26372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5080975"/>
                  </a:ext>
                </a:extLst>
              </a:tr>
              <a:tr h="403502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1">
                          <a:solidFill>
                            <a:srgbClr val="000000"/>
                          </a:solidFill>
                          <a:effectLst/>
                          <a:latin typeface="Arial TUR" panose="020B0604020202020204" pitchFamily="34" charset="0"/>
                        </a:rPr>
                        <a:t>13</a:t>
                      </a:r>
                    </a:p>
                  </a:txBody>
                  <a:tcPr marL="26372" marR="26372" marT="26372" marB="26372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>
                          <a:effectLst/>
                        </a:rPr>
                        <a:t>Yaşlılarda yaşam kalitesi</a:t>
                      </a:r>
                    </a:p>
                  </a:txBody>
                  <a:tcPr marL="26372" marR="26372" marT="26372" marB="26372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>
                          <a:effectLst/>
                        </a:rPr>
                        <a:t>K3 (Bölüm: 2, Ünite: 4, Sayfa : 313)</a:t>
                      </a:r>
                    </a:p>
                  </a:txBody>
                  <a:tcPr marL="26372" marR="26372" marT="26372" marB="26372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765267"/>
                  </a:ext>
                </a:extLst>
              </a:tr>
              <a:tr h="403502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1">
                          <a:solidFill>
                            <a:srgbClr val="000000"/>
                          </a:solidFill>
                          <a:effectLst/>
                          <a:latin typeface="Arial TUR" panose="020B0604020202020204" pitchFamily="34" charset="0"/>
                        </a:rPr>
                        <a:t>14</a:t>
                      </a:r>
                    </a:p>
                  </a:txBody>
                  <a:tcPr marL="26372" marR="26372" marT="26372" marB="26372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>
                          <a:effectLst/>
                        </a:rPr>
                        <a:t>Sosyal hizmetler yönünden gerontolojik değerlendirme</a:t>
                      </a:r>
                    </a:p>
                  </a:txBody>
                  <a:tcPr marL="26372" marR="26372" marT="26372" marB="26372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>
                          <a:effectLst/>
                        </a:rPr>
                        <a:t>K3 (Ünite: 6, Sayfa : 117)</a:t>
                      </a:r>
                    </a:p>
                  </a:txBody>
                  <a:tcPr marL="26372" marR="26372" marT="26372" marB="26372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22049150"/>
                  </a:ext>
                </a:extLst>
              </a:tr>
              <a:tr h="403502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1">
                          <a:solidFill>
                            <a:srgbClr val="000000"/>
                          </a:solidFill>
                          <a:effectLst/>
                          <a:latin typeface="Arial TUR" panose="020B0604020202020204" pitchFamily="34" charset="0"/>
                        </a:rPr>
                        <a:t>15</a:t>
                      </a:r>
                    </a:p>
                  </a:txBody>
                  <a:tcPr marL="26372" marR="26372" marT="26372" marB="26372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dirty="0">
                          <a:effectLst/>
                        </a:rPr>
                        <a:t>Dersin özeti ve dönemin genel değerlendirmesi</a:t>
                      </a:r>
                    </a:p>
                  </a:txBody>
                  <a:tcPr marL="26372" marR="26372" marT="26372" marB="26372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dirty="0">
                          <a:effectLst/>
                        </a:rPr>
                        <a:t>K1, K2, K3</a:t>
                      </a:r>
                    </a:p>
                  </a:txBody>
                  <a:tcPr marL="26372" marR="26372" marT="26372" marB="26372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84744519"/>
                  </a:ext>
                </a:extLst>
              </a:tr>
            </a:tbl>
          </a:graphicData>
        </a:graphic>
      </p:graphicFrame>
      <p:pic>
        <p:nvPicPr>
          <p:cNvPr id="4" name="Ses 3">
            <a:hlinkClick r:id="" action="ppaction://media"/>
            <a:extLst>
              <a:ext uri="{FF2B5EF4-FFF2-40B4-BE49-F238E27FC236}">
                <a16:creationId xmlns:a16="http://schemas.microsoft.com/office/drawing/2014/main" xmlns="" id="{85AF8219-D6A4-2544-95C9-4D8F80F63B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68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263"/>
    </mc:Choice>
    <mc:Fallback xmlns="">
      <p:transition spd="slow" advTm="452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388</Words>
  <Application>Microsoft Office PowerPoint</Application>
  <PresentationFormat>Özel</PresentationFormat>
  <Paragraphs>84</Paragraphs>
  <Slides>18</Slides>
  <Notes>0</Notes>
  <HiddenSlides>0</HiddenSlides>
  <MMClips>17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19" baseType="lpstr">
      <vt:lpstr>Office Teması</vt:lpstr>
      <vt:lpstr>Ders Bilgi Paketi güncellemeleri için Bologna Bilgi Sistemi (BBS)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Ders Bilgi Paketi güncellemeleri için Bologna Bilgi Sistemi (BBS)</dc:title>
  <dc:creator>12292</dc:creator>
  <cp:lastModifiedBy>Nurşah</cp:lastModifiedBy>
  <cp:revision>10</cp:revision>
  <dcterms:created xsi:type="dcterms:W3CDTF">2021-10-20T08:54:47Z</dcterms:created>
  <dcterms:modified xsi:type="dcterms:W3CDTF">2021-12-02T06:14:55Z</dcterms:modified>
</cp:coreProperties>
</file>